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Inter"/>
      <p:regular r:id="rId14"/>
      <p:bold r:id="rId15"/>
      <p:italic r:id="rId16"/>
      <p:boldItalic r:id="rId17"/>
    </p:embeddedFont>
    <p:embeddedFont>
      <p:font typeface="Petrona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etrona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Petrona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-bold.fntdata"/><Relationship Id="rId14" Type="http://schemas.openxmlformats.org/officeDocument/2006/relationships/font" Target="fonts/Inter-regular.fntdata"/><Relationship Id="rId17" Type="http://schemas.openxmlformats.org/officeDocument/2006/relationships/font" Target="fonts/Inter-boldItalic.fntdata"/><Relationship Id="rId16" Type="http://schemas.openxmlformats.org/officeDocument/2006/relationships/font" Target="fonts/Inter-italic.fntdata"/><Relationship Id="rId5" Type="http://schemas.openxmlformats.org/officeDocument/2006/relationships/slide" Target="slides/slide1.xml"/><Relationship Id="rId19" Type="http://schemas.openxmlformats.org/officeDocument/2006/relationships/font" Target="fonts/Petrona-bold.fntdata"/><Relationship Id="rId6" Type="http://schemas.openxmlformats.org/officeDocument/2006/relationships/slide" Target="slides/slide2.xml"/><Relationship Id="rId18" Type="http://schemas.openxmlformats.org/officeDocument/2006/relationships/font" Target="fonts/Petrona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4.png>
</file>

<file path=ppt/media/image15.png>
</file>

<file path=ppt/media/image18.png>
</file>

<file path=ppt/media/image19.png>
</file>

<file path=ppt/media/image2.png>
</file>

<file path=ppt/media/image20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png"/><Relationship Id="rId4" Type="http://schemas.openxmlformats.org/officeDocument/2006/relationships/image" Target="../media/image14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25.png"/><Relationship Id="rId5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/>
          <p:nvPr/>
        </p:nvSpPr>
        <p:spPr>
          <a:xfrm>
            <a:off x="6280190" y="2465427"/>
            <a:ext cx="7556421" cy="2232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Обзор платформы Конструкториум и проект MyUni</a:t>
            </a:r>
            <a:endParaRPr b="0" i="0" sz="4650" u="none" cap="none" strike="noStrike"/>
          </a:p>
        </p:txBody>
      </p:sp>
      <p:sp>
        <p:nvSpPr>
          <p:cNvPr id="54" name="Google Shape;54;p12"/>
          <p:cNvSpPr/>
          <p:nvPr/>
        </p:nvSpPr>
        <p:spPr>
          <a:xfrm>
            <a:off x="6280190" y="5038368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Добрый день! Я, Арсений Величко, представлю обзор платформы Конструкториум и проект MyUni.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0" name="Google Shape;6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/>
          <p:nvPr/>
        </p:nvSpPr>
        <p:spPr>
          <a:xfrm>
            <a:off x="793790" y="1593294"/>
            <a:ext cx="7556421" cy="1488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Платформа Конструкториум</a:t>
            </a:r>
            <a:endParaRPr b="0" i="0" sz="4650" u="none" cap="none" strike="noStrike"/>
          </a:p>
        </p:txBody>
      </p:sp>
      <p:sp>
        <p:nvSpPr>
          <p:cNvPr id="62" name="Google Shape;62;p13"/>
          <p:cNvSpPr/>
          <p:nvPr/>
        </p:nvSpPr>
        <p:spPr>
          <a:xfrm>
            <a:off x="793790" y="367712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1530906" y="3677126"/>
            <a:ext cx="2927747" cy="7441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Государственно-частная платформа</a:t>
            </a:r>
            <a:endParaRPr b="0" i="0" sz="2300" u="none" cap="none" strike="noStrike"/>
          </a:p>
        </p:txBody>
      </p:sp>
      <p:sp>
        <p:nvSpPr>
          <p:cNvPr id="64" name="Google Shape;64;p13"/>
          <p:cNvSpPr/>
          <p:nvPr/>
        </p:nvSpPr>
        <p:spPr>
          <a:xfrm>
            <a:off x="1530906" y="4557355"/>
            <a:ext cx="292774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Поддержка стартапов на всех этапах развития.</a:t>
            </a:r>
            <a:endParaRPr b="0" i="0" sz="1750" u="none" cap="none" strike="noStrike"/>
          </a:p>
        </p:txBody>
      </p:sp>
      <p:sp>
        <p:nvSpPr>
          <p:cNvPr id="65" name="Google Shape;65;p13"/>
          <p:cNvSpPr/>
          <p:nvPr/>
        </p:nvSpPr>
        <p:spPr>
          <a:xfrm>
            <a:off x="4685467" y="367712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5422583" y="3677126"/>
            <a:ext cx="2927747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Возможности</a:t>
            </a:r>
            <a:endParaRPr b="0" i="0" sz="2300" u="none" cap="none" strike="noStrike"/>
          </a:p>
        </p:txBody>
      </p:sp>
      <p:sp>
        <p:nvSpPr>
          <p:cNvPr id="67" name="Google Shape;67;p13"/>
          <p:cNvSpPr/>
          <p:nvPr/>
        </p:nvSpPr>
        <p:spPr>
          <a:xfrm>
            <a:off x="5422583" y="4185285"/>
            <a:ext cx="2927747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Сбор команды, онлайн-курсы, гранты, кредиты.</a:t>
            </a:r>
            <a:endParaRPr b="0" i="0" sz="1750" u="none" cap="none" strike="noStrike"/>
          </a:p>
        </p:txBody>
      </p:sp>
      <p:sp>
        <p:nvSpPr>
          <p:cNvPr id="68" name="Google Shape;68;p13"/>
          <p:cNvSpPr/>
          <p:nvPr/>
        </p:nvSpPr>
        <p:spPr>
          <a:xfrm>
            <a:off x="793790" y="5765125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1530906" y="5765125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Цель</a:t>
            </a:r>
            <a:endParaRPr b="0" i="0" sz="2300" u="none" cap="none" strike="noStrike"/>
          </a:p>
        </p:txBody>
      </p:sp>
      <p:sp>
        <p:nvSpPr>
          <p:cNvPr id="70" name="Google Shape;70;p13"/>
          <p:cNvSpPr/>
          <p:nvPr/>
        </p:nvSpPr>
        <p:spPr>
          <a:xfrm>
            <a:off x="1530906" y="6273284"/>
            <a:ext cx="681930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Ускорение выхода инновационных проектов на рынок.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6" name="Google Shape;7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3007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/>
          <p:nvPr/>
        </p:nvSpPr>
        <p:spPr>
          <a:xfrm>
            <a:off x="6253282" y="602456"/>
            <a:ext cx="7610237" cy="1437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5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Petrona"/>
              <a:buNone/>
            </a:pPr>
            <a:r>
              <a:rPr b="1" i="0" lang="en-US" sz="45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Модель работы Конструкториума</a:t>
            </a:r>
            <a:endParaRPr b="0" i="0" sz="4500" u="none" cap="none" strike="noStrike"/>
          </a:p>
        </p:txBody>
      </p:sp>
      <p:pic>
        <p:nvPicPr>
          <p:cNvPr descr="preencoded.png" id="78" name="Google Shape;7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53282" y="2368868"/>
            <a:ext cx="1095494" cy="1314688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/>
          <p:nvPr/>
        </p:nvSpPr>
        <p:spPr>
          <a:xfrm>
            <a:off x="7677388" y="2587943"/>
            <a:ext cx="2875836" cy="359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50"/>
              <a:buFont typeface="Petrona"/>
              <a:buNone/>
            </a:pPr>
            <a:r>
              <a:rPr b="1" i="0" lang="en-US" sz="22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Проверка идеи</a:t>
            </a:r>
            <a:endParaRPr b="0" i="0" sz="2250" u="none" cap="none" strike="noStrike"/>
          </a:p>
        </p:txBody>
      </p:sp>
      <p:sp>
        <p:nvSpPr>
          <p:cNvPr id="80" name="Google Shape;80;p14"/>
          <p:cNvSpPr/>
          <p:nvPr/>
        </p:nvSpPr>
        <p:spPr>
          <a:xfrm>
            <a:off x="7677388" y="3078718"/>
            <a:ext cx="6186130" cy="350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Формирование команды.</a:t>
            </a:r>
            <a:endParaRPr b="0" i="0" sz="1700" u="none" cap="none" strike="noStrike"/>
          </a:p>
        </p:txBody>
      </p:sp>
      <p:pic>
        <p:nvPicPr>
          <p:cNvPr descr="preencoded.png" id="81" name="Google Shape;81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3282" y="3683556"/>
            <a:ext cx="1095494" cy="131468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/>
          <p:nvPr/>
        </p:nvSpPr>
        <p:spPr>
          <a:xfrm>
            <a:off x="7677388" y="3902631"/>
            <a:ext cx="2875836" cy="359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50"/>
              <a:buFont typeface="Petrona"/>
              <a:buNone/>
            </a:pPr>
            <a:r>
              <a:rPr b="1" i="0" lang="en-US" sz="22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Разработка MVP</a:t>
            </a:r>
            <a:endParaRPr b="0" i="0" sz="2250" u="none" cap="none" strike="noStrike"/>
          </a:p>
        </p:txBody>
      </p:sp>
      <p:sp>
        <p:nvSpPr>
          <p:cNvPr id="83" name="Google Shape;83;p14"/>
          <p:cNvSpPr/>
          <p:nvPr/>
        </p:nvSpPr>
        <p:spPr>
          <a:xfrm>
            <a:off x="7677388" y="4393406"/>
            <a:ext cx="6186130" cy="350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Первые тесты.</a:t>
            </a:r>
            <a:endParaRPr b="0" i="0" sz="1700" u="none" cap="none" strike="noStrike"/>
          </a:p>
        </p:txBody>
      </p:sp>
      <p:pic>
        <p:nvPicPr>
          <p:cNvPr descr="preencoded.png" id="84" name="Google Shape;84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53282" y="4998244"/>
            <a:ext cx="1095494" cy="131468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/>
          <p:nvPr/>
        </p:nvSpPr>
        <p:spPr>
          <a:xfrm>
            <a:off x="7677388" y="5217319"/>
            <a:ext cx="3406259" cy="359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50"/>
              <a:buFont typeface="Petrona"/>
              <a:buNone/>
            </a:pPr>
            <a:r>
              <a:rPr b="1" i="0" lang="en-US" sz="22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Поиск финансирования</a:t>
            </a:r>
            <a:endParaRPr b="0" i="0" sz="2250" u="none" cap="none" strike="noStrike"/>
          </a:p>
        </p:txBody>
      </p:sp>
      <p:sp>
        <p:nvSpPr>
          <p:cNvPr id="86" name="Google Shape;86;p14"/>
          <p:cNvSpPr/>
          <p:nvPr/>
        </p:nvSpPr>
        <p:spPr>
          <a:xfrm>
            <a:off x="7677388" y="5708094"/>
            <a:ext cx="6186130" cy="350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Гранты и акселераторы.</a:t>
            </a:r>
            <a:endParaRPr b="0" i="0" sz="1700" u="none" cap="none" strike="noStrike"/>
          </a:p>
        </p:txBody>
      </p:sp>
      <p:pic>
        <p:nvPicPr>
          <p:cNvPr descr="preencoded.png" id="87" name="Google Shape;87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53282" y="6312932"/>
            <a:ext cx="1095494" cy="1314688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/>
          <p:nvPr/>
        </p:nvSpPr>
        <p:spPr>
          <a:xfrm>
            <a:off x="7677388" y="6532007"/>
            <a:ext cx="2875836" cy="359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44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50"/>
              <a:buFont typeface="Petrona"/>
              <a:buNone/>
            </a:pPr>
            <a:r>
              <a:rPr b="1" i="0" lang="en-US" sz="22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Масштабирование</a:t>
            </a:r>
            <a:endParaRPr b="0" i="0" sz="2250" u="none" cap="none" strike="noStrike"/>
          </a:p>
        </p:txBody>
      </p:sp>
      <p:sp>
        <p:nvSpPr>
          <p:cNvPr id="89" name="Google Shape;89;p14"/>
          <p:cNvSpPr/>
          <p:nvPr/>
        </p:nvSpPr>
        <p:spPr>
          <a:xfrm>
            <a:off x="7677388" y="7022783"/>
            <a:ext cx="6186130" cy="350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Выход на рынок.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5" name="Google Shape;9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/>
          <p:nvPr/>
        </p:nvSpPr>
        <p:spPr>
          <a:xfrm>
            <a:off x="793790" y="1937742"/>
            <a:ext cx="5954197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Активные проекты</a:t>
            </a:r>
            <a:endParaRPr b="0" i="0" sz="465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793790" y="3022163"/>
            <a:ext cx="3664863" cy="1702832"/>
          </a:xfrm>
          <a:prstGeom prst="roundRect">
            <a:avLst>
              <a:gd fmla="val 5595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1028224" y="3256598"/>
            <a:ext cx="317896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Более 1 000 проектов</a:t>
            </a:r>
            <a:endParaRPr b="0" i="0" sz="2300" u="none" cap="none" strike="noStrike"/>
          </a:p>
        </p:txBody>
      </p:sp>
      <p:sp>
        <p:nvSpPr>
          <p:cNvPr id="99" name="Google Shape;99;p15"/>
          <p:cNvSpPr/>
          <p:nvPr/>
        </p:nvSpPr>
        <p:spPr>
          <a:xfrm>
            <a:off x="1028224" y="3764756"/>
            <a:ext cx="3195995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Разные регионы России.</a:t>
            </a:r>
            <a:endParaRPr b="0" i="0" sz="1750" u="none" cap="none" strike="noStrike"/>
          </a:p>
        </p:txBody>
      </p:sp>
      <p:sp>
        <p:nvSpPr>
          <p:cNvPr id="100" name="Google Shape;100;p15"/>
          <p:cNvSpPr/>
          <p:nvPr/>
        </p:nvSpPr>
        <p:spPr>
          <a:xfrm>
            <a:off x="4685467" y="3022163"/>
            <a:ext cx="3664863" cy="1702832"/>
          </a:xfrm>
          <a:prstGeom prst="roundRect">
            <a:avLst>
              <a:gd fmla="val 5595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4919901" y="3256598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Направления</a:t>
            </a:r>
            <a:endParaRPr b="0" i="0" sz="2300" u="none" cap="none" strike="noStrike"/>
          </a:p>
        </p:txBody>
      </p:sp>
      <p:sp>
        <p:nvSpPr>
          <p:cNvPr id="102" name="Google Shape;102;p15"/>
          <p:cNvSpPr/>
          <p:nvPr/>
        </p:nvSpPr>
        <p:spPr>
          <a:xfrm>
            <a:off x="4919901" y="3764756"/>
            <a:ext cx="319599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IT, медицина, экология, образование.</a:t>
            </a:r>
            <a:endParaRPr b="0" i="0" sz="175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793790" y="4951809"/>
            <a:ext cx="7556421" cy="1339929"/>
          </a:xfrm>
          <a:prstGeom prst="roundRect">
            <a:avLst>
              <a:gd fmla="val 7110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1028224" y="5186243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Пример</a:t>
            </a:r>
            <a:endParaRPr b="0" i="0" sz="2300" u="none" cap="none" strike="noStrike"/>
          </a:p>
        </p:txBody>
      </p:sp>
      <p:sp>
        <p:nvSpPr>
          <p:cNvPr id="105" name="Google Shape;105;p15"/>
          <p:cNvSpPr/>
          <p:nvPr/>
        </p:nvSpPr>
        <p:spPr>
          <a:xfrm>
            <a:off x="1028224" y="5694402"/>
            <a:ext cx="70875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Проект MyUni.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793790" y="2694742"/>
            <a:ext cx="7756922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Концепция проекта MyUni</a:t>
            </a:r>
            <a:endParaRPr b="0" i="0" sz="4650" u="none" cap="none" strike="noStrike"/>
          </a:p>
        </p:txBody>
      </p:sp>
      <p:sp>
        <p:nvSpPr>
          <p:cNvPr id="112" name="Google Shape;112;p16"/>
          <p:cNvSpPr/>
          <p:nvPr/>
        </p:nvSpPr>
        <p:spPr>
          <a:xfrm>
            <a:off x="793790" y="4005977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Проблема</a:t>
            </a:r>
            <a:endParaRPr b="0" i="0" sz="2300" u="none" cap="none" strike="noStrike"/>
          </a:p>
        </p:txBody>
      </p:sp>
      <p:sp>
        <p:nvSpPr>
          <p:cNvPr id="113" name="Google Shape;113;p16"/>
          <p:cNvSpPr/>
          <p:nvPr/>
        </p:nvSpPr>
        <p:spPr>
          <a:xfrm>
            <a:off x="793790" y="4604861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Студенты тратят время на поиск информации.</a:t>
            </a:r>
            <a:endParaRPr b="0" i="0" sz="1750" u="none" cap="none" strike="noStrike"/>
          </a:p>
        </p:txBody>
      </p:sp>
      <p:sp>
        <p:nvSpPr>
          <p:cNvPr id="114" name="Google Shape;114;p16"/>
          <p:cNvSpPr/>
          <p:nvPr/>
        </p:nvSpPr>
        <p:spPr>
          <a:xfrm>
            <a:off x="5332928" y="4005977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Решение</a:t>
            </a:r>
            <a:endParaRPr b="0" i="0" sz="2300" u="none" cap="none" strike="noStrike"/>
          </a:p>
        </p:txBody>
      </p:sp>
      <p:sp>
        <p:nvSpPr>
          <p:cNvPr id="115" name="Google Shape;115;p16"/>
          <p:cNvSpPr/>
          <p:nvPr/>
        </p:nvSpPr>
        <p:spPr>
          <a:xfrm>
            <a:off x="5332928" y="4604861"/>
            <a:ext cx="397811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Мобильное приложение MyUni.</a:t>
            </a:r>
            <a:endParaRPr b="0" i="0" sz="1750" u="none" cap="none" strike="noStrike"/>
          </a:p>
        </p:txBody>
      </p:sp>
      <p:sp>
        <p:nvSpPr>
          <p:cNvPr id="116" name="Google Shape;116;p16"/>
          <p:cNvSpPr/>
          <p:nvPr/>
        </p:nvSpPr>
        <p:spPr>
          <a:xfrm>
            <a:off x="9872067" y="4005977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Функции</a:t>
            </a:r>
            <a:endParaRPr b="0" i="0" sz="2300" u="none" cap="none" strike="noStrike"/>
          </a:p>
        </p:txBody>
      </p:sp>
      <p:sp>
        <p:nvSpPr>
          <p:cNvPr id="117" name="Google Shape;117;p16"/>
          <p:cNvSpPr/>
          <p:nvPr/>
        </p:nvSpPr>
        <p:spPr>
          <a:xfrm>
            <a:off x="9872067" y="4604861"/>
            <a:ext cx="397811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Афиша событий, фриланс-площадка.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/>
          <p:nvPr/>
        </p:nvSpPr>
        <p:spPr>
          <a:xfrm>
            <a:off x="793790" y="2740104"/>
            <a:ext cx="7630120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Текущий статус и команда</a:t>
            </a:r>
            <a:endParaRPr b="0" i="0" sz="4650" u="none" cap="none" strike="noStrike"/>
          </a:p>
        </p:txBody>
      </p:sp>
      <p:pic>
        <p:nvPicPr>
          <p:cNvPr descr="preencoded.png" id="124" name="Google Shape;12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3824526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/>
          <p:nvPr/>
        </p:nvSpPr>
        <p:spPr>
          <a:xfrm>
            <a:off x="793790" y="4618315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Один разработчик</a:t>
            </a:r>
            <a:endParaRPr b="0" i="0" sz="2300" u="none" cap="none" strike="noStrike"/>
          </a:p>
        </p:txBody>
      </p:sp>
      <p:sp>
        <p:nvSpPr>
          <p:cNvPr id="126" name="Google Shape;126;p17"/>
          <p:cNvSpPr/>
          <p:nvPr/>
        </p:nvSpPr>
        <p:spPr>
          <a:xfrm>
            <a:off x="793790" y="5126474"/>
            <a:ext cx="41207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Иван Смирнов.</a:t>
            </a:r>
            <a:endParaRPr b="0" i="0" sz="1750" u="none" cap="none" strike="noStrike"/>
          </a:p>
        </p:txBody>
      </p:sp>
      <p:pic>
        <p:nvPicPr>
          <p:cNvPr descr="preencoded.png" id="127" name="Google Shape;12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4704" y="3824526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/>
          <p:nvPr/>
        </p:nvSpPr>
        <p:spPr>
          <a:xfrm>
            <a:off x="5254704" y="4618315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Стадия MVP</a:t>
            </a:r>
            <a:endParaRPr b="0" i="0" sz="2300" u="none" cap="none" strike="noStrike"/>
          </a:p>
        </p:txBody>
      </p:sp>
      <p:sp>
        <p:nvSpPr>
          <p:cNvPr id="129" name="Google Shape;129;p17"/>
          <p:cNvSpPr/>
          <p:nvPr/>
        </p:nvSpPr>
        <p:spPr>
          <a:xfrm>
            <a:off x="5254704" y="5126474"/>
            <a:ext cx="412087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Прототип готов.</a:t>
            </a:r>
            <a:endParaRPr b="0" i="0" sz="1750" u="none" cap="none" strike="noStrike"/>
          </a:p>
        </p:txBody>
      </p:sp>
      <p:pic>
        <p:nvPicPr>
          <p:cNvPr descr="preencoded.png" id="130" name="Google Shape;130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15738" y="3824526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7"/>
          <p:cNvSpPr/>
          <p:nvPr/>
        </p:nvSpPr>
        <p:spPr>
          <a:xfrm>
            <a:off x="9715738" y="4618315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Следующий шаг</a:t>
            </a:r>
            <a:endParaRPr b="0" i="0" sz="2300" u="none" cap="none" strike="noStrike"/>
          </a:p>
        </p:txBody>
      </p:sp>
      <p:sp>
        <p:nvSpPr>
          <p:cNvPr id="132" name="Google Shape;132;p17"/>
          <p:cNvSpPr/>
          <p:nvPr/>
        </p:nvSpPr>
        <p:spPr>
          <a:xfrm>
            <a:off x="9715738" y="5126474"/>
            <a:ext cx="4120753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Тестирование в вузе.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/>
          <p:nvPr/>
        </p:nvSpPr>
        <p:spPr>
          <a:xfrm>
            <a:off x="793790" y="2564487"/>
            <a:ext cx="8484394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Инвестиционные параметры</a:t>
            </a:r>
            <a:endParaRPr b="0" i="0" sz="4650" u="none" cap="none" strike="noStrike"/>
          </a:p>
        </p:txBody>
      </p:sp>
      <p:sp>
        <p:nvSpPr>
          <p:cNvPr id="139" name="Google Shape;139;p18"/>
          <p:cNvSpPr/>
          <p:nvPr/>
        </p:nvSpPr>
        <p:spPr>
          <a:xfrm>
            <a:off x="793790" y="3762256"/>
            <a:ext cx="6351270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5850"/>
              <a:buFont typeface="Petrona"/>
              <a:buNone/>
            </a:pPr>
            <a:r>
              <a:rPr b="1" i="0" lang="en-US" sz="5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6.8M</a:t>
            </a:r>
            <a:endParaRPr b="0" i="0" sz="5850" u="none" cap="none" strike="noStrike"/>
          </a:p>
        </p:txBody>
      </p:sp>
      <p:sp>
        <p:nvSpPr>
          <p:cNvPr id="140" name="Google Shape;140;p18"/>
          <p:cNvSpPr/>
          <p:nvPr/>
        </p:nvSpPr>
        <p:spPr>
          <a:xfrm>
            <a:off x="2480905" y="479405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Инвестиции</a:t>
            </a:r>
            <a:endParaRPr b="0" i="0" sz="2300" u="none" cap="none" strike="noStrike"/>
          </a:p>
        </p:txBody>
      </p:sp>
      <p:sp>
        <p:nvSpPr>
          <p:cNvPr id="141" name="Google Shape;141;p18"/>
          <p:cNvSpPr/>
          <p:nvPr/>
        </p:nvSpPr>
        <p:spPr>
          <a:xfrm>
            <a:off x="793790" y="5302210"/>
            <a:ext cx="6351270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Требуемый объём в рублях.</a:t>
            </a:r>
            <a:endParaRPr b="0" i="0" sz="1750" u="none" cap="none" strike="noStrike"/>
          </a:p>
        </p:txBody>
      </p:sp>
      <p:sp>
        <p:nvSpPr>
          <p:cNvPr id="142" name="Google Shape;142;p18"/>
          <p:cNvSpPr/>
          <p:nvPr/>
        </p:nvSpPr>
        <p:spPr>
          <a:xfrm>
            <a:off x="7485221" y="3762256"/>
            <a:ext cx="6351389" cy="7484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5850"/>
              <a:buFont typeface="Petrona"/>
              <a:buNone/>
            </a:pPr>
            <a:r>
              <a:rPr b="1" i="0" lang="en-US" sz="585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5850" u="none" cap="none" strike="noStrike"/>
          </a:p>
        </p:txBody>
      </p:sp>
      <p:sp>
        <p:nvSpPr>
          <p:cNvPr id="143" name="Google Shape;143;p18"/>
          <p:cNvSpPr/>
          <p:nvPr/>
        </p:nvSpPr>
        <p:spPr>
          <a:xfrm>
            <a:off x="9172337" y="4794052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Монетизация</a:t>
            </a:r>
            <a:endParaRPr b="0" i="0" sz="2300" u="none" cap="none" strike="noStrike"/>
          </a:p>
        </p:txBody>
      </p:sp>
      <p:sp>
        <p:nvSpPr>
          <p:cNvPr id="144" name="Google Shape;144;p18"/>
          <p:cNvSpPr/>
          <p:nvPr/>
        </p:nvSpPr>
        <p:spPr>
          <a:xfrm>
            <a:off x="7485221" y="5302210"/>
            <a:ext cx="635138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Платные публикации, комиссии, реклама.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/>
          <p:nvPr/>
        </p:nvSpPr>
        <p:spPr>
          <a:xfrm>
            <a:off x="793790" y="1415415"/>
            <a:ext cx="6714530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Риски и рекомендации</a:t>
            </a:r>
            <a:endParaRPr b="0" i="0" sz="4650" u="none" cap="none" strike="noStrike"/>
          </a:p>
        </p:txBody>
      </p:sp>
      <p:sp>
        <p:nvSpPr>
          <p:cNvPr id="151" name="Google Shape;151;p19"/>
          <p:cNvSpPr/>
          <p:nvPr/>
        </p:nvSpPr>
        <p:spPr>
          <a:xfrm>
            <a:off x="793790" y="2613303"/>
            <a:ext cx="2173724" cy="1324689"/>
          </a:xfrm>
          <a:prstGeom prst="roundRect">
            <a:avLst>
              <a:gd fmla="val 7192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9"/>
          <p:cNvSpPr/>
          <p:nvPr/>
        </p:nvSpPr>
        <p:spPr>
          <a:xfrm>
            <a:off x="1721167" y="3076337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Petrona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1</a:t>
            </a:r>
            <a:endParaRPr b="0" i="0" sz="2500" u="none" cap="none" strike="noStrike"/>
          </a:p>
        </p:txBody>
      </p:sp>
      <p:sp>
        <p:nvSpPr>
          <p:cNvPr id="153" name="Google Shape;153;p19"/>
          <p:cNvSpPr/>
          <p:nvPr/>
        </p:nvSpPr>
        <p:spPr>
          <a:xfrm>
            <a:off x="3194328" y="2840117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Риски</a:t>
            </a:r>
            <a:endParaRPr b="0" i="0" sz="2300" u="none" cap="none" strike="noStrike"/>
          </a:p>
        </p:txBody>
      </p:sp>
      <p:sp>
        <p:nvSpPr>
          <p:cNvPr id="154" name="Google Shape;154;p19"/>
          <p:cNvSpPr/>
          <p:nvPr/>
        </p:nvSpPr>
        <p:spPr>
          <a:xfrm>
            <a:off x="3194328" y="3348276"/>
            <a:ext cx="3675578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Конкуренция, один разработчик.</a:t>
            </a:r>
            <a:endParaRPr b="0" i="0" sz="1750" u="none" cap="none" strike="noStrike"/>
          </a:p>
        </p:txBody>
      </p:sp>
      <p:sp>
        <p:nvSpPr>
          <p:cNvPr id="155" name="Google Shape;155;p19"/>
          <p:cNvSpPr/>
          <p:nvPr/>
        </p:nvSpPr>
        <p:spPr>
          <a:xfrm>
            <a:off x="3080861" y="3922752"/>
            <a:ext cx="10642402" cy="15240"/>
          </a:xfrm>
          <a:prstGeom prst="roundRect">
            <a:avLst>
              <a:gd fmla="val 625116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9"/>
          <p:cNvSpPr/>
          <p:nvPr/>
        </p:nvSpPr>
        <p:spPr>
          <a:xfrm>
            <a:off x="793790" y="4051340"/>
            <a:ext cx="4347567" cy="1324689"/>
          </a:xfrm>
          <a:prstGeom prst="roundRect">
            <a:avLst>
              <a:gd fmla="val 7192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9"/>
          <p:cNvSpPr/>
          <p:nvPr/>
        </p:nvSpPr>
        <p:spPr>
          <a:xfrm>
            <a:off x="2808089" y="4514374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Petrona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2</a:t>
            </a:r>
            <a:endParaRPr b="0" i="0" sz="2500" u="none" cap="none" strike="noStrike"/>
          </a:p>
        </p:txBody>
      </p:sp>
      <p:sp>
        <p:nvSpPr>
          <p:cNvPr id="158" name="Google Shape;158;p19"/>
          <p:cNvSpPr/>
          <p:nvPr/>
        </p:nvSpPr>
        <p:spPr>
          <a:xfrm>
            <a:off x="5368171" y="4278154"/>
            <a:ext cx="2896672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Рекомендации</a:t>
            </a:r>
            <a:endParaRPr b="0" i="0" sz="2300" u="none" cap="none" strike="noStrike"/>
          </a:p>
        </p:txBody>
      </p:sp>
      <p:sp>
        <p:nvSpPr>
          <p:cNvPr id="159" name="Google Shape;159;p19"/>
          <p:cNvSpPr/>
          <p:nvPr/>
        </p:nvSpPr>
        <p:spPr>
          <a:xfrm>
            <a:off x="5368171" y="4786313"/>
            <a:ext cx="289667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Доформировать команду.</a:t>
            </a:r>
            <a:endParaRPr b="0" i="0" sz="1750" u="none" cap="none" strike="noStrike"/>
          </a:p>
        </p:txBody>
      </p:sp>
      <p:sp>
        <p:nvSpPr>
          <p:cNvPr id="160" name="Google Shape;160;p19"/>
          <p:cNvSpPr/>
          <p:nvPr/>
        </p:nvSpPr>
        <p:spPr>
          <a:xfrm>
            <a:off x="5254704" y="5360789"/>
            <a:ext cx="8468558" cy="15240"/>
          </a:xfrm>
          <a:prstGeom prst="roundRect">
            <a:avLst>
              <a:gd fmla="val 625116" name="adj"/>
            </a:avLst>
          </a:prstGeom>
          <a:solidFill>
            <a:srgbClr val="B2D4E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793790" y="5489377"/>
            <a:ext cx="6521410" cy="1324689"/>
          </a:xfrm>
          <a:prstGeom prst="roundRect">
            <a:avLst>
              <a:gd fmla="val 7192" name="adj"/>
            </a:avLst>
          </a:prstGeom>
          <a:solidFill>
            <a:srgbClr val="CCEEFF"/>
          </a:solidFill>
          <a:ln cap="flat" cmpd="sng" w="9525">
            <a:solidFill>
              <a:srgbClr val="B2D4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3895011" y="5952411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Petrona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3</a:t>
            </a:r>
            <a:endParaRPr b="0" i="0" sz="2500" u="none" cap="none" strike="noStrike"/>
          </a:p>
        </p:txBody>
      </p:sp>
      <p:sp>
        <p:nvSpPr>
          <p:cNvPr id="163" name="Google Shape;163;p19"/>
          <p:cNvSpPr/>
          <p:nvPr/>
        </p:nvSpPr>
        <p:spPr>
          <a:xfrm>
            <a:off x="7542014" y="5716191"/>
            <a:ext cx="283606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272525"/>
                </a:solidFill>
                <a:latin typeface="Petrona"/>
                <a:ea typeface="Petrona"/>
                <a:cs typeface="Petrona"/>
                <a:sym typeface="Petrona"/>
              </a:rPr>
              <a:t>Пилот</a:t>
            </a:r>
            <a:endParaRPr b="0" i="0" sz="2300" u="none" cap="none" strike="noStrike"/>
          </a:p>
        </p:txBody>
      </p:sp>
      <p:sp>
        <p:nvSpPr>
          <p:cNvPr id="164" name="Google Shape;164;p19"/>
          <p:cNvSpPr/>
          <p:nvPr/>
        </p:nvSpPr>
        <p:spPr>
          <a:xfrm>
            <a:off x="7542014" y="6224349"/>
            <a:ext cx="283606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Достичь KPI DAU &gt; 1 000.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/>
          <p:nvPr/>
        </p:nvSpPr>
        <p:spPr>
          <a:xfrm>
            <a:off x="793790" y="3035022"/>
            <a:ext cx="8521898" cy="7442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50"/>
              <a:buFont typeface="Petrona"/>
              <a:buNone/>
            </a:pPr>
            <a:r>
              <a:rPr b="1" i="0" lang="en-US" sz="465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Заключение по инвестициям</a:t>
            </a:r>
            <a:endParaRPr b="0" i="0" sz="4650" u="none" cap="none" strike="noStrike"/>
          </a:p>
        </p:txBody>
      </p:sp>
      <p:sp>
        <p:nvSpPr>
          <p:cNvPr id="171" name="Google Shape;171;p20"/>
          <p:cNvSpPr/>
          <p:nvPr/>
        </p:nvSpPr>
        <p:spPr>
          <a:xfrm>
            <a:off x="793790" y="4119443"/>
            <a:ext cx="2977039" cy="372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Petrona"/>
              <a:buNone/>
            </a:pPr>
            <a:r>
              <a:rPr b="1" i="0" lang="en-US" sz="2300" u="none" cap="none" strike="noStrike">
                <a:solidFill>
                  <a:srgbClr val="000000"/>
                </a:solidFill>
                <a:latin typeface="Petrona"/>
                <a:ea typeface="Petrona"/>
                <a:cs typeface="Petrona"/>
                <a:sym typeface="Petrona"/>
              </a:rPr>
              <a:t>MyUni</a:t>
            </a:r>
            <a:endParaRPr b="0" i="0" sz="2300" u="none" cap="none" strike="noStrike"/>
          </a:p>
        </p:txBody>
      </p:sp>
      <p:sp>
        <p:nvSpPr>
          <p:cNvPr id="172" name="Google Shape;172;p20"/>
          <p:cNvSpPr/>
          <p:nvPr/>
        </p:nvSpPr>
        <p:spPr>
          <a:xfrm>
            <a:off x="793790" y="4831675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Рассмотреть после успешного пилота.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